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61"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2898">
          <p15:clr>
            <a:srgbClr val="A4A3A4"/>
          </p15:clr>
        </p15:guide>
        <p15:guide id="10" pos="288" userDrawn="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58" autoAdjust="0"/>
    <p:restoredTop sz="94712" autoAdjust="0"/>
  </p:normalViewPr>
  <p:slideViewPr>
    <p:cSldViewPr snapToGrid="0" snapToObjects="1" showGuides="1">
      <p:cViewPr varScale="1">
        <p:scale>
          <a:sx n="33" d="100"/>
          <a:sy n="33" d="100"/>
        </p:scale>
        <p:origin x="1304" y="304"/>
      </p:cViewPr>
      <p:guideLst>
        <p:guide orient="horz" pos="2898"/>
        <p:guide pos="288"/>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3/12/24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67681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769441"/>
          </a:xfrm>
          <a:prstGeom prst="rect">
            <a:avLst/>
          </a:prstGeom>
        </p:spPr>
        <p:txBody>
          <a:bodyPr anchor="t" anchorCtr="0">
            <a:sp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015663"/>
          </a:xfrm>
          <a:prstGeom prst="rect">
            <a:avLst/>
          </a:prstGeom>
        </p:spPr>
        <p:txBody>
          <a:bodyPr anchor="t" anchorCtr="0">
            <a:sp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446550"/>
          </a:xfrm>
          <a:prstGeom prst="rect">
            <a:avLst/>
          </a:prstGeom>
        </p:spPr>
        <p:txBody>
          <a:bodyPr anchor="t" anchorCtr="0">
            <a:sp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nchor="t" anchorCtr="0">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769441"/>
          </a:xfrm>
          <a:prstGeom prst="rect">
            <a:avLst/>
          </a:prstGeom>
        </p:spPr>
        <p:txBody>
          <a:bodyPr anchor="t" anchorCtr="0">
            <a:sp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015663"/>
          </a:xfrm>
          <a:prstGeom prst="rect">
            <a:avLst/>
          </a:prstGeom>
        </p:spPr>
        <p:txBody>
          <a:bodyPr anchor="t" anchorCtr="0">
            <a:sp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446550"/>
          </a:xfrm>
          <a:prstGeom prst="rect">
            <a:avLst/>
          </a:prstGeom>
        </p:spPr>
        <p:txBody>
          <a:bodyPr anchor="t" anchorCtr="0">
            <a:sp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nchor="t" anchorCtr="0">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nchor="t" anchorCtr="0">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nchor="t" anchorCtr="0">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nchor="t" anchorCtr="0">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nchor="t" anchorCtr="0">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t"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nchor="t" anchorCtr="0">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nchor="t" anchorCtr="0">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769441"/>
          </a:xfrm>
          <a:prstGeom prst="rect">
            <a:avLst/>
          </a:prstGeom>
        </p:spPr>
        <p:txBody>
          <a:bodyPr anchor="t" anchorCtr="0">
            <a:sp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015663"/>
          </a:xfrm>
          <a:prstGeom prst="rect">
            <a:avLst/>
          </a:prstGeom>
        </p:spPr>
        <p:txBody>
          <a:bodyPr anchor="t" anchorCtr="0">
            <a:sp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446550"/>
          </a:xfrm>
          <a:prstGeom prst="rect">
            <a:avLst/>
          </a:prstGeom>
        </p:spPr>
        <p:txBody>
          <a:bodyPr anchor="t" anchorCtr="0">
            <a:sp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ifold - Wide Cent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276" y="5627417"/>
            <a:ext cx="10056813" cy="846363"/>
          </a:xfrm>
          <a:prstGeom prst="rect">
            <a:avLst/>
          </a:prstGeom>
        </p:spPr>
        <p:txBody>
          <a:bodyPr wrap="square" lIns="228589" tIns="228589" rIns="228589" bIns="228589" anchor="t" anchorCtr="0">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83429" y="4764059"/>
            <a:ext cx="10048875" cy="754045"/>
          </a:xfrm>
          <a:prstGeom prst="rect">
            <a:avLst/>
          </a:prstGeom>
          <a:noFill/>
        </p:spPr>
        <p:txBody>
          <a:bodyPr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463686" y="14458954"/>
            <a:ext cx="10058400" cy="846363"/>
          </a:xfrm>
          <a:prstGeom prst="rect">
            <a:avLst/>
          </a:prstGeom>
        </p:spPr>
        <p:txBody>
          <a:bodyPr wrap="square" lIns="228589" tIns="228589" rIns="228589" bIns="228589" anchor="t" anchorCtr="0">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83427" y="13627705"/>
            <a:ext cx="10050462"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nchor="t" anchorCtr="0">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nchor="t" anchorCtr="0">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3355721" y="4719215"/>
            <a:ext cx="10047018"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3355721" y="5582573"/>
            <a:ext cx="10047018" cy="846363"/>
          </a:xfrm>
          <a:prstGeom prst="rect">
            <a:avLst/>
          </a:prstGeom>
        </p:spPr>
        <p:txBody>
          <a:bodyPr wrap="square" lIns="228589" tIns="228589" rIns="228589" bIns="228589" anchor="t" anchorCtr="0">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3355721" y="13643086"/>
            <a:ext cx="10047018"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3355721" y="14381750"/>
            <a:ext cx="10052050" cy="846363"/>
          </a:xfrm>
          <a:prstGeom prst="rect">
            <a:avLst/>
          </a:prstGeom>
        </p:spPr>
        <p:txBody>
          <a:bodyPr wrap="square" lIns="228589" tIns="228589" rIns="228589" bIns="228589" anchor="t" anchorCtr="0">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3355721" y="25040224"/>
            <a:ext cx="10047018" cy="754045"/>
          </a:xfrm>
          <a:prstGeom prst="rect">
            <a:avLst/>
          </a:prstGeom>
          <a:noFill/>
        </p:spPr>
        <p:txBody>
          <a:bodyPr wrap="square" lIns="91436" tIns="91436" rIns="91436" bIns="91436" anchor="t"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3355721" y="25807122"/>
            <a:ext cx="10052050" cy="846363"/>
          </a:xfrm>
          <a:prstGeom prst="rect">
            <a:avLst/>
          </a:prstGeom>
        </p:spPr>
        <p:txBody>
          <a:bodyPr wrap="square" lIns="228589" tIns="228589" rIns="228589" bIns="228589" anchor="t" anchorCtr="0">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10972800" y="2998183"/>
            <a:ext cx="21945602" cy="769441"/>
          </a:xfrm>
          <a:prstGeom prst="rect">
            <a:avLst/>
          </a:prstGeom>
        </p:spPr>
        <p:txBody>
          <a:bodyPr anchor="t" anchorCtr="0">
            <a:sp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10972799" y="1864506"/>
            <a:ext cx="21907501" cy="1015663"/>
          </a:xfrm>
          <a:prstGeom prst="rect">
            <a:avLst/>
          </a:prstGeom>
        </p:spPr>
        <p:txBody>
          <a:bodyPr anchor="t" anchorCtr="0">
            <a:sp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10972799" y="389601"/>
            <a:ext cx="21907501" cy="1446550"/>
          </a:xfrm>
          <a:prstGeom prst="rect">
            <a:avLst/>
          </a:prstGeom>
        </p:spPr>
        <p:txBody>
          <a:bodyPr anchor="t" anchorCtr="0">
            <a:sp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74" name="Table 73">
            <a:extLst>
              <a:ext uri="{FF2B5EF4-FFF2-40B4-BE49-F238E27FC236}">
                <a16:creationId xmlns:a16="http://schemas.microsoft.com/office/drawing/2014/main" id="{5F218D9D-7B98-FE45-89BA-6D5959DC2A3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73A943FF-505A-4C07-86EE-86D3E7A89CCA}"/>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8" name="Table 77">
            <a:extLst>
              <a:ext uri="{FF2B5EF4-FFF2-40B4-BE49-F238E27FC236}">
                <a16:creationId xmlns:a16="http://schemas.microsoft.com/office/drawing/2014/main" id="{5373C3A2-708A-CA45-9DA9-BCEAB1E0E126}"/>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A4D0F77F-6F82-47F2-B14E-3B9B3E495843}"/>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483426"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332026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9" name="Table 78">
            <a:extLst>
              <a:ext uri="{FF2B5EF4-FFF2-40B4-BE49-F238E27FC236}">
                <a16:creationId xmlns:a16="http://schemas.microsoft.com/office/drawing/2014/main" id="{95944D7C-C179-0F4A-B420-E9093CD11D4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8AC10A7-F1A6-46DA-969C-3A6C399D99F4}"/>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F26B43"/>
          </p15:clr>
        </p15:guide>
        <p15:guide id="2" pos="6912" userDrawn="1">
          <p15:clr>
            <a:srgbClr val="F26B43"/>
          </p15:clr>
        </p15:guide>
        <p15:guide id="3" pos="207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jroberts12@bellarmine.edu" TargetMode="External"/><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EDE4D7-E5DB-5854-2C54-58DE17CBAE7C}"/>
              </a:ext>
            </a:extLst>
          </p:cNvPr>
          <p:cNvSpPr>
            <a:spLocks noGrp="1"/>
          </p:cNvSpPr>
          <p:nvPr>
            <p:ph type="body" sz="quarter" idx="10"/>
          </p:nvPr>
        </p:nvSpPr>
        <p:spPr>
          <a:xfrm>
            <a:off x="459674" y="5503831"/>
            <a:ext cx="10056813" cy="5355290"/>
          </a:xfrm>
        </p:spPr>
        <p:txBody>
          <a:bodyPr/>
          <a:lstStyle/>
          <a:p>
            <a:r>
              <a:rPr lang="en-US" sz="2400" dirty="0"/>
              <a:t>The Predictive Analytics Model outlines a project focused on forecasting stock prices using the ARIMA model, specifically targeting the Adjusted Closing Price. It begins with data preparation, leveraging Python libraries like Pandas, </a:t>
            </a:r>
            <a:r>
              <a:rPr lang="en-US" sz="2400" dirty="0" err="1"/>
              <a:t>SciKit</a:t>
            </a:r>
            <a:r>
              <a:rPr lang="en-US" sz="2400" dirty="0"/>
              <a:t>-Learn, and </a:t>
            </a:r>
            <a:r>
              <a:rPr lang="en-US" sz="2400" dirty="0" err="1"/>
              <a:t>Statsmodels</a:t>
            </a:r>
            <a:r>
              <a:rPr lang="en-US" sz="2400" dirty="0"/>
              <a:t>, and emphasizes using only adjusted closing prices for precision. The project, challenging for the author, involves predicting stock prices based on historical data from 2018-2022 to forecast for 2023. Although the ARIMA model is central to the analysis, offering visual and textual predictions, the author candidly discusses the complexities encountered and the model's limitations, such as not indicating time series stationarity. This document represents a comprehensive effort to apply ARIMA modeling for stock price forecasting, reflecting both the analytical process and the learning journey involved.</a:t>
            </a:r>
          </a:p>
          <a:p>
            <a:endParaRPr lang="en-US" dirty="0"/>
          </a:p>
        </p:txBody>
      </p:sp>
      <p:sp>
        <p:nvSpPr>
          <p:cNvPr id="3" name="Text Placeholder 2">
            <a:extLst>
              <a:ext uri="{FF2B5EF4-FFF2-40B4-BE49-F238E27FC236}">
                <a16:creationId xmlns:a16="http://schemas.microsoft.com/office/drawing/2014/main" id="{C8B703ED-7BE7-AD1D-5C76-349AC66245A2}"/>
              </a:ext>
            </a:extLst>
          </p:cNvPr>
          <p:cNvSpPr>
            <a:spLocks noGrp="1"/>
          </p:cNvSpPr>
          <p:nvPr>
            <p:ph type="body" sz="quarter" idx="11"/>
          </p:nvPr>
        </p:nvSpPr>
        <p:spPr/>
        <p:txBody>
          <a:bodyPr/>
          <a:lstStyle/>
          <a:p>
            <a:r>
              <a:rPr lang="en-US" dirty="0"/>
              <a:t>ABSTRACT</a:t>
            </a:r>
          </a:p>
        </p:txBody>
      </p:sp>
      <p:sp>
        <p:nvSpPr>
          <p:cNvPr id="4" name="Text Placeholder 3">
            <a:extLst>
              <a:ext uri="{FF2B5EF4-FFF2-40B4-BE49-F238E27FC236}">
                <a16:creationId xmlns:a16="http://schemas.microsoft.com/office/drawing/2014/main" id="{445A24BA-23D0-389B-9C96-39883BA95D24}"/>
              </a:ext>
            </a:extLst>
          </p:cNvPr>
          <p:cNvSpPr>
            <a:spLocks noGrp="1"/>
          </p:cNvSpPr>
          <p:nvPr>
            <p:ph type="body" sz="quarter" idx="20"/>
          </p:nvPr>
        </p:nvSpPr>
        <p:spPr/>
        <p:txBody>
          <a:bodyPr/>
          <a:lstStyle/>
          <a:p>
            <a:endParaRPr lang="en-US"/>
          </a:p>
        </p:txBody>
      </p:sp>
      <p:sp>
        <p:nvSpPr>
          <p:cNvPr id="5" name="Text Placeholder 4">
            <a:extLst>
              <a:ext uri="{FF2B5EF4-FFF2-40B4-BE49-F238E27FC236}">
                <a16:creationId xmlns:a16="http://schemas.microsoft.com/office/drawing/2014/main" id="{925EA422-02CF-EC85-AE1E-9F501EE4E390}"/>
              </a:ext>
            </a:extLst>
          </p:cNvPr>
          <p:cNvSpPr>
            <a:spLocks noGrp="1"/>
          </p:cNvSpPr>
          <p:nvPr>
            <p:ph type="body" sz="quarter" idx="21"/>
          </p:nvPr>
        </p:nvSpPr>
        <p:spPr>
          <a:xfrm>
            <a:off x="11508908" y="4910755"/>
            <a:ext cx="10048874" cy="28007645"/>
          </a:xfrm>
        </p:spPr>
        <p:txBody>
          <a:bodyPr/>
          <a:lstStyle/>
          <a:p>
            <a:pPr algn="ctr"/>
            <a:r>
              <a:rPr lang="en-US" b="1" u="sng" dirty="0"/>
              <a:t>Materials:</a:t>
            </a:r>
          </a:p>
          <a:p>
            <a:pPr marL="342900" indent="-342900">
              <a:buFont typeface="Arial" panose="020B0604020202020204" pitchFamily="34" charset="0"/>
              <a:buChar char="•"/>
            </a:pPr>
            <a:r>
              <a:rPr lang="en-US" b="1" dirty="0"/>
              <a:t>Data Source</a:t>
            </a:r>
            <a:r>
              <a:rPr lang="en-US" dirty="0"/>
              <a:t>: The primary datasets contained in this project were acquired from Yahoo Finance. </a:t>
            </a:r>
          </a:p>
          <a:p>
            <a:pPr marL="342900" indent="-342900">
              <a:buFont typeface="Arial" panose="020B0604020202020204" pitchFamily="34" charset="0"/>
              <a:buChar char="•"/>
            </a:pPr>
            <a:r>
              <a:rPr lang="en-US" b="1" dirty="0"/>
              <a:t>Software and Libraries</a:t>
            </a:r>
            <a:r>
              <a:rPr lang="en-US" dirty="0"/>
              <a:t>: The analysis is conducted entirely in Python, with libraries to aid in data manipulation, statistical modeling, visualization, and performance measurement. These include: Pandas, NumPy,  </a:t>
            </a:r>
            <a:r>
              <a:rPr lang="en-US" dirty="0" err="1"/>
              <a:t>Statsmodels</a:t>
            </a:r>
            <a:r>
              <a:rPr lang="en-US" dirty="0"/>
              <a:t>, </a:t>
            </a:r>
            <a:r>
              <a:rPr lang="en-US" dirty="0" err="1"/>
              <a:t>SciKit</a:t>
            </a:r>
            <a:r>
              <a:rPr lang="en-US" dirty="0"/>
              <a:t>-Learn, Matplotlib, Seaborn, </a:t>
            </a:r>
            <a:r>
              <a:rPr lang="en-US" dirty="0" err="1"/>
              <a:t>Plotly</a:t>
            </a:r>
            <a:r>
              <a:rPr lang="en-US" dirty="0"/>
              <a:t>.</a:t>
            </a:r>
          </a:p>
          <a:p>
            <a:pPr marL="342900" indent="-342900">
              <a:buFont typeface="Arial" panose="020B0604020202020204" pitchFamily="34" charset="0"/>
              <a:buChar char="•"/>
            </a:pPr>
            <a:r>
              <a:rPr lang="en-US" b="1" dirty="0"/>
              <a:t>Data Preparation</a:t>
            </a:r>
            <a:r>
              <a:rPr lang="en-US" dirty="0"/>
              <a:t>: The initial step involves loading the dataset from the .csv file and parsing the 'Date' column to ensure it's in the correct datetime format. The dataset is then set with 'Date' as the index, focusing on the Adjusted Closing Price.</a:t>
            </a:r>
          </a:p>
          <a:p>
            <a:pPr marL="342900" indent="-342900">
              <a:buFont typeface="Arial" panose="020B0604020202020204" pitchFamily="34" charset="0"/>
              <a:buChar char="•"/>
            </a:pPr>
            <a:r>
              <a:rPr lang="en-US" b="1" dirty="0"/>
              <a:t>Model Building</a:t>
            </a:r>
            <a:r>
              <a:rPr lang="en-US" dirty="0"/>
              <a:t>: The ARIMA model, specifically chosen for its suitability in forecasting time series data, is the core analytical method. The project details the process of fitting this model to the historical stock price data.</a:t>
            </a:r>
          </a:p>
          <a:p>
            <a:pPr marL="342900" indent="-342900">
              <a:buFont typeface="Arial" panose="020B0604020202020204" pitchFamily="34" charset="0"/>
              <a:buChar char="•"/>
            </a:pPr>
            <a:r>
              <a:rPr lang="en-US" b="1" dirty="0"/>
              <a:t>Model Evaluation</a:t>
            </a:r>
            <a:r>
              <a:rPr lang="en-US" dirty="0"/>
              <a:t>: The notebook mentions the use of specific model performance metrics, likely mean squared error (MSE) or mean absolute error (MAE), though specific details on the evaluation process are not provided in the abstract. The evaluation aims to assess the accuracy of the stock price forecasts generated by the ARIMA model.</a:t>
            </a:r>
          </a:p>
          <a:p>
            <a:pPr marL="342900" indent="-342900">
              <a:buFont typeface="Arial" panose="020B0604020202020204" pitchFamily="34" charset="0"/>
              <a:buChar char="•"/>
            </a:pPr>
            <a:r>
              <a:rPr lang="en-US" b="1" dirty="0"/>
              <a:t>Visualization</a:t>
            </a:r>
            <a:r>
              <a:rPr lang="en-US" dirty="0"/>
              <a:t>: Throughout the project, various plots and visualizations are created to illustrate the data, model forecasts, and possibly diagnostics related to model fit, such as autocorrelation plots. These visual aids are crucial for interpreting the model's performance and understanding the time series data.</a:t>
            </a:r>
          </a:p>
          <a:p>
            <a:pPr algn="ctr"/>
            <a:r>
              <a:rPr lang="en-US" b="1" u="sng" dirty="0"/>
              <a:t>Methods:</a:t>
            </a:r>
          </a:p>
          <a:p>
            <a:pPr marL="342900" indent="-342900">
              <a:buFont typeface="Arial" panose="020B0604020202020204" pitchFamily="34" charset="0"/>
              <a:buChar char="•"/>
            </a:pPr>
            <a:r>
              <a:rPr lang="en-US" b="1" dirty="0"/>
              <a:t>Model Fitting</a:t>
            </a:r>
            <a:r>
              <a:rPr lang="en-US" dirty="0"/>
              <a:t>: The script performs a grid search over possible combinations of (p, d, q) orders, fitting an ARIMA model for each combination.</a:t>
            </a:r>
          </a:p>
          <a:p>
            <a:pPr marL="342900" indent="-342900">
              <a:buFont typeface="Arial" panose="020B0604020202020204" pitchFamily="34" charset="0"/>
              <a:buChar char="•"/>
            </a:pPr>
            <a:r>
              <a:rPr lang="en-US" b="1" dirty="0"/>
              <a:t>Stationarity Test</a:t>
            </a:r>
            <a:r>
              <a:rPr lang="en-US" dirty="0"/>
              <a:t>: The script uses the Augmented Dickey-Fuller (ADF) test to check if the residuals of the fitted model are stationary.</a:t>
            </a:r>
          </a:p>
          <a:p>
            <a:pPr marL="342900" indent="-342900">
              <a:buFont typeface="Arial" panose="020B0604020202020204" pitchFamily="34" charset="0"/>
              <a:buChar char="•"/>
            </a:pPr>
            <a:r>
              <a:rPr lang="en-US" b="1" dirty="0"/>
              <a:t>Selection Criterion</a:t>
            </a:r>
            <a:r>
              <a:rPr lang="en-US" dirty="0"/>
              <a:t>: The Akaike Information Criterion (AIC) is used to select the best model. A lower AIC value indicates a better model fit. This is used as the criteria focus on the forecasting and predictive power of the model</a:t>
            </a:r>
          </a:p>
          <a:p>
            <a:pPr marL="342900" indent="-342900">
              <a:buFont typeface="Arial" panose="020B0604020202020204" pitchFamily="34" charset="0"/>
              <a:buChar char="•"/>
            </a:pPr>
            <a:r>
              <a:rPr lang="en-US" b="1" dirty="0"/>
              <a:t>Autocorrelation Test</a:t>
            </a:r>
            <a:r>
              <a:rPr lang="en-US" dirty="0"/>
              <a:t>: For the best model, the script generates plots of the Autocorrelation Function (ACF) and the Partial Autocorrelation Function (PACF). These plots help in understanding the correlation structure of the time series.</a:t>
            </a:r>
          </a:p>
          <a:p>
            <a:pPr marL="342900" indent="-342900">
              <a:buFont typeface="Arial" panose="020B0604020202020204" pitchFamily="34" charset="0"/>
              <a:buChar char="•"/>
            </a:pPr>
            <a:r>
              <a:rPr lang="en-US" b="1" dirty="0"/>
              <a:t>Error Metrics</a:t>
            </a:r>
            <a:r>
              <a:rPr lang="en-US" dirty="0"/>
              <a:t>: Root Mean Square Error (RMSE) and Mean Absolute Error (MAE) are calculated to evaluate the prediction accuracy. Absolute Percentage Error (APE) is also computed for each forecasted value.</a:t>
            </a:r>
          </a:p>
          <a:p>
            <a:pPr marL="342900" indent="-342900">
              <a:buFont typeface="Arial" panose="020B0604020202020204" pitchFamily="34" charset="0"/>
              <a:buChar char="•"/>
            </a:pPr>
            <a:r>
              <a:rPr lang="en-US" b="1" dirty="0"/>
              <a:t>Forecasting</a:t>
            </a:r>
            <a:r>
              <a:rPr lang="en-US" dirty="0"/>
              <a:t>: The script uses future values using the best fitted ARIMA model and compares these forecasts with the actual values.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457200" indent="-457200">
              <a:buFont typeface="Wingdings" pitchFamily="2" charset="2"/>
              <a:buChar char="Ø"/>
            </a:pPr>
            <a:r>
              <a:rPr lang="en-US" dirty="0"/>
              <a:t>  The above values are a small sample used for training and testing.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1" dirty="0"/>
          </a:p>
          <a:p>
            <a:endParaRPr lang="en-US" dirty="0"/>
          </a:p>
        </p:txBody>
      </p:sp>
      <p:sp>
        <p:nvSpPr>
          <p:cNvPr id="6" name="Text Placeholder 5">
            <a:extLst>
              <a:ext uri="{FF2B5EF4-FFF2-40B4-BE49-F238E27FC236}">
                <a16:creationId xmlns:a16="http://schemas.microsoft.com/office/drawing/2014/main" id="{17D374F2-DF33-39C4-AE9E-EC19FF534CA6}"/>
              </a:ext>
            </a:extLst>
          </p:cNvPr>
          <p:cNvSpPr>
            <a:spLocks noGrp="1"/>
          </p:cNvSpPr>
          <p:nvPr>
            <p:ph type="body" sz="quarter" idx="22"/>
          </p:nvPr>
        </p:nvSpPr>
        <p:spPr>
          <a:xfrm>
            <a:off x="11431879" y="4533732"/>
            <a:ext cx="10048875" cy="754045"/>
          </a:xfrm>
        </p:spPr>
        <p:txBody>
          <a:bodyPr/>
          <a:lstStyle/>
          <a:p>
            <a:r>
              <a:rPr lang="en-US" dirty="0"/>
              <a:t>MATERIALS AND METHODS</a:t>
            </a:r>
          </a:p>
        </p:txBody>
      </p:sp>
      <p:sp>
        <p:nvSpPr>
          <p:cNvPr id="7" name="Text Placeholder 6">
            <a:extLst>
              <a:ext uri="{FF2B5EF4-FFF2-40B4-BE49-F238E27FC236}">
                <a16:creationId xmlns:a16="http://schemas.microsoft.com/office/drawing/2014/main" id="{7C0D28FF-ABED-62A2-A949-58CB891D2C86}"/>
              </a:ext>
            </a:extLst>
          </p:cNvPr>
          <p:cNvSpPr>
            <a:spLocks noGrp="1"/>
          </p:cNvSpPr>
          <p:nvPr>
            <p:ph type="body" sz="quarter" idx="23"/>
          </p:nvPr>
        </p:nvSpPr>
        <p:spPr>
          <a:xfrm>
            <a:off x="22467548" y="17297438"/>
            <a:ext cx="10048874" cy="14003811"/>
          </a:xfrm>
        </p:spPr>
        <p:txBody>
          <a:bodyPr/>
          <a:lstStyle/>
          <a:p>
            <a:r>
              <a:rPr lang="en-US" dirty="0"/>
              <a:t>This ARIMA model provided accurate forecasting and results to ten (10) individual stocks. The training data for this project ranged from 2018 to 2022, with the goal of predicting 2023 Adjusted Closing Price as precisely as possible. Below are the results and explanations for one stock from this model(SPY). Note: SPY is also referred to as the SPDR S&amp;P 500 ETF Trust.</a:t>
            </a:r>
          </a:p>
          <a:p>
            <a:pPr algn="ctr"/>
            <a:r>
              <a:rPr lang="en-US" b="1" dirty="0"/>
              <a:t>ADF Statistic: -71.06596155287077 </a:t>
            </a:r>
          </a:p>
          <a:p>
            <a:pPr algn="ctr"/>
            <a:r>
              <a:rPr lang="en-US" b="1" dirty="0"/>
              <a:t>p-value: 0.0</a:t>
            </a:r>
          </a:p>
          <a:p>
            <a:pPr marL="342900" indent="-342900">
              <a:buFont typeface="Arial" panose="020B0604020202020204" pitchFamily="34" charset="0"/>
              <a:buChar char="•"/>
            </a:pPr>
            <a:r>
              <a:rPr lang="en-US" dirty="0"/>
              <a:t>A very negative ADF statistic rejects the null hypothesis  (non-stationarity), and a p-value of 0 indicates that the test results are highly significant.</a:t>
            </a:r>
          </a:p>
          <a:p>
            <a:pPr algn="ctr"/>
            <a:r>
              <a:rPr lang="en-US" b="1" dirty="0" err="1"/>
              <a:t>Ljung</a:t>
            </a:r>
            <a:r>
              <a:rPr lang="en-US" b="1" dirty="0"/>
              <a:t>-Box Test: 0.8452943584039303 </a:t>
            </a:r>
          </a:p>
          <a:p>
            <a:pPr algn="ctr"/>
            <a:r>
              <a:rPr lang="en-US" b="1" dirty="0"/>
              <a:t>p-value: 0.9999208345871031 </a:t>
            </a:r>
          </a:p>
          <a:p>
            <a:pPr marL="342900" indent="-342900">
              <a:buFont typeface="Arial" panose="020B0604020202020204" pitchFamily="34" charset="0"/>
              <a:buChar char="•"/>
            </a:pPr>
            <a:r>
              <a:rPr lang="en-US" dirty="0" err="1"/>
              <a:t>Ljung</a:t>
            </a:r>
            <a:r>
              <a:rPr lang="en-US" dirty="0"/>
              <a:t> Box Test checks for autocorrelation at multiple lag levels. This value indicates all of the information in the data has been captured by the model.</a:t>
            </a:r>
          </a:p>
          <a:p>
            <a:pPr marL="342900" indent="-342900">
              <a:buFont typeface="Arial" panose="020B0604020202020204" pitchFamily="34" charset="0"/>
              <a:buChar char="•"/>
            </a:pPr>
            <a:r>
              <a:rPr lang="en-US" dirty="0"/>
              <a:t>Extremely high p-value (close to 1) indicates no significant evidence of autocorrelation.</a:t>
            </a:r>
          </a:p>
          <a:p>
            <a:pPr algn="ctr"/>
            <a:r>
              <a:rPr lang="en-US" b="1" dirty="0"/>
              <a:t>Best ARIMA Structure for SPY is: (2, 1, 2) </a:t>
            </a:r>
          </a:p>
          <a:p>
            <a:pPr marL="342900" indent="-342900">
              <a:buFont typeface="Arial" panose="020B0604020202020204" pitchFamily="34" charset="0"/>
              <a:buChar char="•"/>
            </a:pPr>
            <a:r>
              <a:rPr lang="en-US" dirty="0"/>
              <a:t>This project dynamically fits each stock to the best ARIMA structure.</a:t>
            </a:r>
          </a:p>
          <a:p>
            <a:pPr algn="ctr"/>
            <a:r>
              <a:rPr lang="en-US" b="1" dirty="0"/>
              <a:t>Best AIC found is: 8494.006732657283 </a:t>
            </a:r>
          </a:p>
          <a:p>
            <a:pPr marL="342900" indent="-342900">
              <a:buFont typeface="Arial" panose="020B0604020202020204" pitchFamily="34" charset="0"/>
              <a:buChar char="•"/>
            </a:pPr>
            <a:r>
              <a:rPr lang="en-US" dirty="0"/>
              <a:t>For this ARIMA Structure (2, 1, 2) this AIC is the lowest value attainable. The lower the AIC value, the better the model is.</a:t>
            </a:r>
          </a:p>
          <a:p>
            <a:pPr algn="ctr"/>
            <a:r>
              <a:rPr lang="en-US" b="1" dirty="0"/>
              <a:t>The RMSE of the predictions is: 3.472202538646774 </a:t>
            </a:r>
          </a:p>
          <a:p>
            <a:pPr marL="342900" indent="-342900">
              <a:buFont typeface="Arial" panose="020B0604020202020204" pitchFamily="34" charset="0"/>
              <a:buChar char="•"/>
            </a:pPr>
            <a:r>
              <a:rPr lang="en-US" dirty="0"/>
              <a:t>On average, the model’s predictions are about 3.472 units away from the actual data points, this is very accurate. The goal for this value is to be as low as possible.</a:t>
            </a:r>
          </a:p>
          <a:p>
            <a:pPr algn="ctr"/>
            <a:r>
              <a:rPr lang="en-US" b="1" dirty="0"/>
              <a:t>Mean Absolute Percentage Error of the prediction is: 0.66% </a:t>
            </a:r>
          </a:p>
          <a:p>
            <a:pPr marL="342900" indent="-342900">
              <a:buFont typeface="Arial" panose="020B0604020202020204" pitchFamily="34" charset="0"/>
              <a:buChar char="•"/>
            </a:pPr>
            <a:r>
              <a:rPr lang="en-US" b="1" dirty="0"/>
              <a:t>T</a:t>
            </a:r>
            <a:r>
              <a:rPr lang="en-US" dirty="0"/>
              <a:t>his value indicates that the model’s predictions are on average less than 1% away from the actual values in percentage terms. This is extremely accurate.</a:t>
            </a:r>
          </a:p>
          <a:p>
            <a:endParaRPr lang="en-US" dirty="0"/>
          </a:p>
        </p:txBody>
      </p:sp>
      <p:sp>
        <p:nvSpPr>
          <p:cNvPr id="8" name="Text Placeholder 7">
            <a:extLst>
              <a:ext uri="{FF2B5EF4-FFF2-40B4-BE49-F238E27FC236}">
                <a16:creationId xmlns:a16="http://schemas.microsoft.com/office/drawing/2014/main" id="{F39F00D5-5C38-D6F2-6606-6A41E051B19F}"/>
              </a:ext>
            </a:extLst>
          </p:cNvPr>
          <p:cNvSpPr>
            <a:spLocks noGrp="1"/>
          </p:cNvSpPr>
          <p:nvPr>
            <p:ph type="body" sz="quarter" idx="24"/>
          </p:nvPr>
        </p:nvSpPr>
        <p:spPr>
          <a:xfrm>
            <a:off x="22448845" y="16459200"/>
            <a:ext cx="10058400" cy="1437308"/>
          </a:xfrm>
        </p:spPr>
        <p:txBody>
          <a:bodyPr/>
          <a:lstStyle/>
          <a:p>
            <a:r>
              <a:rPr lang="en-US" dirty="0"/>
              <a:t>RESULTS</a:t>
            </a:r>
          </a:p>
          <a:p>
            <a:endParaRPr lang="en-US" dirty="0"/>
          </a:p>
        </p:txBody>
      </p:sp>
      <p:sp>
        <p:nvSpPr>
          <p:cNvPr id="9" name="Text Placeholder 8">
            <a:extLst>
              <a:ext uri="{FF2B5EF4-FFF2-40B4-BE49-F238E27FC236}">
                <a16:creationId xmlns:a16="http://schemas.microsoft.com/office/drawing/2014/main" id="{527F632F-F998-135E-0524-86D375FC5D18}"/>
              </a:ext>
            </a:extLst>
          </p:cNvPr>
          <p:cNvSpPr>
            <a:spLocks noGrp="1"/>
          </p:cNvSpPr>
          <p:nvPr>
            <p:ph type="body" sz="quarter" idx="25"/>
          </p:nvPr>
        </p:nvSpPr>
        <p:spPr>
          <a:xfrm>
            <a:off x="33417011" y="16658753"/>
            <a:ext cx="10047018" cy="754045"/>
          </a:xfrm>
        </p:spPr>
        <p:txBody>
          <a:bodyPr/>
          <a:lstStyle/>
          <a:p>
            <a:r>
              <a:rPr lang="en-US" dirty="0"/>
              <a:t>CONCLUSIONS AND FUTURE WORK</a:t>
            </a:r>
          </a:p>
        </p:txBody>
      </p:sp>
      <p:sp>
        <p:nvSpPr>
          <p:cNvPr id="10" name="Text Placeholder 9">
            <a:extLst>
              <a:ext uri="{FF2B5EF4-FFF2-40B4-BE49-F238E27FC236}">
                <a16:creationId xmlns:a16="http://schemas.microsoft.com/office/drawing/2014/main" id="{5BB92EB9-4C7E-3A15-04B6-67A9C82BD3DD}"/>
              </a:ext>
            </a:extLst>
          </p:cNvPr>
          <p:cNvSpPr>
            <a:spLocks noGrp="1"/>
          </p:cNvSpPr>
          <p:nvPr>
            <p:ph type="body" sz="quarter" idx="26"/>
          </p:nvPr>
        </p:nvSpPr>
        <p:spPr>
          <a:xfrm>
            <a:off x="33426188" y="17338191"/>
            <a:ext cx="10047018" cy="5386068"/>
          </a:xfrm>
        </p:spPr>
        <p:txBody>
          <a:bodyPr/>
          <a:lstStyle/>
          <a:p>
            <a:pPr algn="ctr"/>
            <a:r>
              <a:rPr lang="en-US" b="1" u="sng" dirty="0"/>
              <a:t>Conclusion:</a:t>
            </a:r>
          </a:p>
          <a:p>
            <a:r>
              <a:rPr lang="en-US" dirty="0"/>
              <a:t>The ARIMA model project successfully achieved its key objectives, establishing a robust predictive model tailored to the nuances of time series data. The project's emphasis on automated calibration, rigorous evaluation, and comprehensive reporting ensures that the final models are both accurate and user-friendly. These models are well-equipped to provide insightful forecasts, aiding in informed decision-making and strategic planning. </a:t>
            </a:r>
          </a:p>
          <a:p>
            <a:pPr algn="ctr"/>
            <a:r>
              <a:rPr lang="en-US" b="1" u="sng" dirty="0"/>
              <a:t>Future Work:</a:t>
            </a:r>
          </a:p>
          <a:p>
            <a:pPr marL="342900" indent="-342900">
              <a:buFont typeface="Arial" panose="020B0604020202020204" pitchFamily="34" charset="0"/>
              <a:buChar char="•"/>
            </a:pPr>
            <a:r>
              <a:rPr lang="en-US" dirty="0"/>
              <a:t>This model serves as a preliminary step to a larger goal of autonomous investing. </a:t>
            </a:r>
          </a:p>
          <a:p>
            <a:endParaRPr lang="en-US" dirty="0"/>
          </a:p>
        </p:txBody>
      </p:sp>
      <p:sp>
        <p:nvSpPr>
          <p:cNvPr id="11" name="Text Placeholder 10">
            <a:extLst>
              <a:ext uri="{FF2B5EF4-FFF2-40B4-BE49-F238E27FC236}">
                <a16:creationId xmlns:a16="http://schemas.microsoft.com/office/drawing/2014/main" id="{E623E73B-A818-ECAD-449D-B4BA29C89431}"/>
              </a:ext>
            </a:extLst>
          </p:cNvPr>
          <p:cNvSpPr>
            <a:spLocks noGrp="1"/>
          </p:cNvSpPr>
          <p:nvPr>
            <p:ph type="body" sz="quarter" idx="27"/>
          </p:nvPr>
        </p:nvSpPr>
        <p:spPr>
          <a:xfrm>
            <a:off x="33435365" y="22289097"/>
            <a:ext cx="10047018" cy="754045"/>
          </a:xfrm>
        </p:spPr>
        <p:txBody>
          <a:bodyPr/>
          <a:lstStyle/>
          <a:p>
            <a:r>
              <a:rPr lang="en-US" dirty="0"/>
              <a:t>REFERENCES</a:t>
            </a:r>
          </a:p>
        </p:txBody>
      </p:sp>
      <p:sp>
        <p:nvSpPr>
          <p:cNvPr id="12" name="Text Placeholder 11">
            <a:extLst>
              <a:ext uri="{FF2B5EF4-FFF2-40B4-BE49-F238E27FC236}">
                <a16:creationId xmlns:a16="http://schemas.microsoft.com/office/drawing/2014/main" id="{0FD3AFCE-81A9-6CA3-7186-12D9C355F948}"/>
              </a:ext>
            </a:extLst>
          </p:cNvPr>
          <p:cNvSpPr>
            <a:spLocks noGrp="1"/>
          </p:cNvSpPr>
          <p:nvPr>
            <p:ph type="body" sz="quarter" idx="28"/>
          </p:nvPr>
        </p:nvSpPr>
        <p:spPr>
          <a:xfrm>
            <a:off x="33435365" y="23043142"/>
            <a:ext cx="10052050" cy="7617448"/>
          </a:xfrm>
        </p:spPr>
        <p:txBody>
          <a:bodyPr/>
          <a:lstStyle/>
          <a:p>
            <a:pPr marL="342900" indent="-342900">
              <a:buFont typeface="Arial" panose="020B0604020202020204" pitchFamily="34" charset="0"/>
              <a:buChar char="•"/>
            </a:pPr>
            <a:r>
              <a:rPr lang="en-US" dirty="0"/>
              <a:t>https://</a:t>
            </a:r>
            <a:r>
              <a:rPr lang="en-US" dirty="0" err="1"/>
              <a:t>www.investopedia.com</a:t>
            </a:r>
            <a:r>
              <a:rPr lang="en-US" dirty="0"/>
              <a:t>/terms/a/autoregressive-integrated-moving-average-</a:t>
            </a:r>
            <a:r>
              <a:rPr lang="en-US" dirty="0" err="1"/>
              <a:t>arima.asp</a:t>
            </a:r>
            <a:r>
              <a:rPr lang="en-US" dirty="0"/>
              <a:t>#:~:text=An%20autoregressive%20integrated%20moving%20average%2C%20or%20ARIMA%2C%20is%20a%20statistical,values%20based%20on%20past%20values.</a:t>
            </a:r>
          </a:p>
          <a:p>
            <a:pPr marL="342900" indent="-342900">
              <a:buFont typeface="Arial" panose="020B0604020202020204" pitchFamily="34" charset="0"/>
              <a:buChar char="•"/>
            </a:pPr>
            <a:r>
              <a:rPr lang="en-US" dirty="0"/>
              <a:t>https://</a:t>
            </a:r>
            <a:r>
              <a:rPr lang="en-US" dirty="0" err="1"/>
              <a:t>towardsdatascience.com</a:t>
            </a:r>
            <a:r>
              <a:rPr lang="en-US" dirty="0"/>
              <a:t>/what-is-an-arima-model-9e200f06f9eb</a:t>
            </a:r>
          </a:p>
          <a:p>
            <a:pPr marL="342900" indent="-342900">
              <a:buFont typeface="Arial" panose="020B0604020202020204" pitchFamily="34" charset="0"/>
              <a:buChar char="•"/>
            </a:pPr>
            <a:r>
              <a:rPr lang="en-US" dirty="0"/>
              <a:t>https://</a:t>
            </a:r>
            <a:r>
              <a:rPr lang="en-US" dirty="0" err="1"/>
              <a:t>coolstatsblog.com</a:t>
            </a:r>
            <a:r>
              <a:rPr lang="en-US" dirty="0"/>
              <a:t>/2013/08/14/using-aic-to-test-arima-models-2/</a:t>
            </a:r>
          </a:p>
          <a:p>
            <a:pPr marL="342900" indent="-342900">
              <a:buFont typeface="Arial" panose="020B0604020202020204" pitchFamily="34" charset="0"/>
              <a:buChar char="•"/>
            </a:pPr>
            <a:r>
              <a:rPr lang="en-US" dirty="0"/>
              <a:t> https://</a:t>
            </a:r>
            <a:r>
              <a:rPr lang="en-US" dirty="0" err="1"/>
              <a:t>www.projectpro.io</a:t>
            </a:r>
            <a:r>
              <a:rPr lang="en-US" dirty="0"/>
              <a:t>/article/how-to-build-</a:t>
            </a:r>
            <a:r>
              <a:rPr lang="en-US" dirty="0" err="1"/>
              <a:t>arima</a:t>
            </a:r>
            <a:r>
              <a:rPr lang="en-US" dirty="0"/>
              <a:t>-model-in-python/544</a:t>
            </a:r>
          </a:p>
          <a:p>
            <a:pPr marL="342900" indent="-342900">
              <a:buFont typeface="Arial" panose="020B0604020202020204" pitchFamily="34" charset="0"/>
              <a:buChar char="•"/>
            </a:pPr>
            <a:r>
              <a:rPr lang="en-US" dirty="0"/>
              <a:t>https://</a:t>
            </a:r>
            <a:r>
              <a:rPr lang="en-US" dirty="0" err="1"/>
              <a:t>stackoverflow.com</a:t>
            </a:r>
            <a:r>
              <a:rPr lang="en-US" dirty="0"/>
              <a:t>/questions/33661762/</a:t>
            </a:r>
            <a:r>
              <a:rPr lang="en-US" dirty="0" err="1"/>
              <a:t>python-statsmodels-arima-forecast?rq</a:t>
            </a:r>
            <a:r>
              <a:rPr lang="en-US" dirty="0"/>
              <a:t>=3</a:t>
            </a:r>
          </a:p>
          <a:p>
            <a:pPr marL="342900" indent="-342900">
              <a:buFont typeface="Arial" panose="020B0604020202020204" pitchFamily="34" charset="0"/>
              <a:buChar char="•"/>
            </a:pPr>
            <a:r>
              <a:rPr lang="en-US" dirty="0"/>
              <a:t>https://</a:t>
            </a:r>
            <a:r>
              <a:rPr lang="en-US" dirty="0" err="1"/>
              <a:t>machinelearningmastery.com</a:t>
            </a:r>
            <a:r>
              <a:rPr lang="en-US" dirty="0"/>
              <a:t>/grid-search-</a:t>
            </a:r>
            <a:r>
              <a:rPr lang="en-US" dirty="0" err="1"/>
              <a:t>arima</a:t>
            </a:r>
            <a:r>
              <a:rPr lang="en-US" dirty="0"/>
              <a:t>-hyperparameters-with-python/</a:t>
            </a:r>
          </a:p>
          <a:p>
            <a:br>
              <a:rPr lang="en-US" dirty="0"/>
            </a:br>
            <a:endParaRPr lang="en-US" dirty="0"/>
          </a:p>
          <a:p>
            <a:pPr algn="ctr"/>
            <a:endParaRPr lang="en-US" dirty="0"/>
          </a:p>
          <a:p>
            <a:endParaRPr lang="en-US" dirty="0"/>
          </a:p>
        </p:txBody>
      </p:sp>
      <p:sp>
        <p:nvSpPr>
          <p:cNvPr id="13" name="Text Placeholder 12">
            <a:extLst>
              <a:ext uri="{FF2B5EF4-FFF2-40B4-BE49-F238E27FC236}">
                <a16:creationId xmlns:a16="http://schemas.microsoft.com/office/drawing/2014/main" id="{46092EE5-A531-D9B7-8587-AC884F1CEED5}"/>
              </a:ext>
            </a:extLst>
          </p:cNvPr>
          <p:cNvSpPr>
            <a:spLocks noGrp="1"/>
          </p:cNvSpPr>
          <p:nvPr>
            <p:ph type="body" sz="quarter" idx="29"/>
          </p:nvPr>
        </p:nvSpPr>
        <p:spPr>
          <a:xfrm>
            <a:off x="33458751" y="29009864"/>
            <a:ext cx="10047018" cy="754045"/>
          </a:xfrm>
        </p:spPr>
        <p:txBody>
          <a:bodyPr/>
          <a:lstStyle/>
          <a:p>
            <a:r>
              <a:rPr lang="en-US" dirty="0"/>
              <a:t>CONTACT</a:t>
            </a:r>
          </a:p>
        </p:txBody>
      </p:sp>
      <p:sp>
        <p:nvSpPr>
          <p:cNvPr id="14" name="Text Placeholder 13">
            <a:extLst>
              <a:ext uri="{FF2B5EF4-FFF2-40B4-BE49-F238E27FC236}">
                <a16:creationId xmlns:a16="http://schemas.microsoft.com/office/drawing/2014/main" id="{8395DBAE-1E0F-ECA9-8171-467D8728A3ED}"/>
              </a:ext>
            </a:extLst>
          </p:cNvPr>
          <p:cNvSpPr>
            <a:spLocks noGrp="1"/>
          </p:cNvSpPr>
          <p:nvPr>
            <p:ph type="body" sz="quarter" idx="30"/>
          </p:nvPr>
        </p:nvSpPr>
        <p:spPr>
          <a:xfrm>
            <a:off x="33458751" y="29866557"/>
            <a:ext cx="10052050" cy="1308028"/>
          </a:xfrm>
        </p:spPr>
        <p:txBody>
          <a:bodyPr/>
          <a:lstStyle/>
          <a:p>
            <a:pPr algn="ctr"/>
            <a:r>
              <a:rPr lang="en-US" b="1" dirty="0"/>
              <a:t>Email</a:t>
            </a:r>
            <a:r>
              <a:rPr lang="en-US" dirty="0"/>
              <a:t>: </a:t>
            </a:r>
            <a:r>
              <a:rPr lang="en-US" dirty="0">
                <a:hlinkClick r:id="rId3"/>
              </a:rPr>
              <a:t>jroberts12@bellarmine.edu</a:t>
            </a:r>
            <a:endParaRPr lang="en-US" dirty="0"/>
          </a:p>
          <a:p>
            <a:endParaRPr lang="en-US" dirty="0"/>
          </a:p>
        </p:txBody>
      </p:sp>
      <p:sp>
        <p:nvSpPr>
          <p:cNvPr id="15" name="Text Placeholder 14">
            <a:extLst>
              <a:ext uri="{FF2B5EF4-FFF2-40B4-BE49-F238E27FC236}">
                <a16:creationId xmlns:a16="http://schemas.microsoft.com/office/drawing/2014/main" id="{A70C907E-7905-7BDC-E66E-90047768310D}"/>
              </a:ext>
            </a:extLst>
          </p:cNvPr>
          <p:cNvSpPr>
            <a:spLocks noGrp="1"/>
          </p:cNvSpPr>
          <p:nvPr>
            <p:ph type="body" sz="quarter" idx="96"/>
          </p:nvPr>
        </p:nvSpPr>
        <p:spPr>
          <a:xfrm>
            <a:off x="533152" y="18914577"/>
            <a:ext cx="10056813" cy="9799584"/>
          </a:xfrm>
        </p:spPr>
        <p:txBody>
          <a:bodyPr/>
          <a:lstStyle/>
          <a:p>
            <a:r>
              <a:rPr lang="en-US" sz="2800" b="1" u="sng" dirty="0">
                <a:solidFill>
                  <a:srgbClr val="2D5193"/>
                </a:solidFill>
                <a:effectLst/>
              </a:rPr>
              <a:t>Objective</a:t>
            </a:r>
            <a:r>
              <a:rPr lang="en-US" sz="2800" b="0" dirty="0">
                <a:solidFill>
                  <a:srgbClr val="2D5193"/>
                </a:solidFill>
                <a:effectLst/>
              </a:rPr>
              <a:t>: Automated Model Calibration for Optimal Predictive Accuracy </a:t>
            </a:r>
            <a:endParaRPr lang="en-US" sz="2800" dirty="0"/>
          </a:p>
          <a:p>
            <a:pPr>
              <a:buFont typeface="Arial" panose="020B0604020202020204" pitchFamily="34" charset="0"/>
              <a:buChar char="•"/>
            </a:pPr>
            <a:r>
              <a:rPr lang="en-US" sz="2800" b="1" dirty="0">
                <a:effectLst/>
              </a:rPr>
              <a:t>Accomplishment</a:t>
            </a:r>
            <a:r>
              <a:rPr lang="en-US" sz="2800" dirty="0">
                <a:effectLst/>
              </a:rPr>
              <a:t>: Implemented a grid search algorithm to identify the best (p, d, q) parameters for each time series variable, ensuring optimal model calibration. </a:t>
            </a:r>
          </a:p>
          <a:p>
            <a:r>
              <a:rPr lang="en-US" sz="2800" b="1" u="sng" dirty="0">
                <a:solidFill>
                  <a:srgbClr val="2D5193"/>
                </a:solidFill>
                <a:effectLst/>
              </a:rPr>
              <a:t>Objective</a:t>
            </a:r>
            <a:r>
              <a:rPr lang="en-US" sz="2800" b="0" dirty="0">
                <a:solidFill>
                  <a:srgbClr val="2D5193"/>
                </a:solidFill>
                <a:effectLst/>
              </a:rPr>
              <a:t>: Data Segmentation into Training and Testing Sets </a:t>
            </a:r>
            <a:endParaRPr lang="en-US" sz="2800" dirty="0">
              <a:effectLst/>
            </a:endParaRPr>
          </a:p>
          <a:p>
            <a:pPr>
              <a:buFont typeface="Arial" panose="020B0604020202020204" pitchFamily="34" charset="0"/>
              <a:buChar char="•"/>
            </a:pPr>
            <a:r>
              <a:rPr lang="en-US" sz="2800" b="1" dirty="0">
                <a:effectLst/>
              </a:rPr>
              <a:t>Accomplishment</a:t>
            </a:r>
            <a:r>
              <a:rPr lang="en-US" sz="2800" dirty="0">
                <a:effectLst/>
              </a:rPr>
              <a:t>: The dataset was systematically divided into training and testing segments, with the training set used for model calibration and the testing set (for validating forecasts. </a:t>
            </a:r>
          </a:p>
          <a:p>
            <a:r>
              <a:rPr lang="en-US" sz="2800" b="1" u="sng" dirty="0">
                <a:solidFill>
                  <a:srgbClr val="2D5193"/>
                </a:solidFill>
                <a:effectLst/>
              </a:rPr>
              <a:t>Objective</a:t>
            </a:r>
            <a:r>
              <a:rPr lang="en-US" sz="2800" b="0" dirty="0">
                <a:solidFill>
                  <a:srgbClr val="2D5193"/>
                </a:solidFill>
                <a:effectLst/>
              </a:rPr>
              <a:t>: Performance Metrics and Visualization </a:t>
            </a:r>
            <a:endParaRPr lang="en-US" sz="2800" dirty="0">
              <a:effectLst/>
            </a:endParaRPr>
          </a:p>
          <a:p>
            <a:pPr>
              <a:buFont typeface="Arial" panose="020B0604020202020204" pitchFamily="34" charset="0"/>
              <a:buChar char="•"/>
            </a:pPr>
            <a:r>
              <a:rPr lang="en-US" sz="2800" b="1" dirty="0">
                <a:effectLst/>
              </a:rPr>
              <a:t>Accomplishment</a:t>
            </a:r>
            <a:r>
              <a:rPr lang="en-US" sz="2800" dirty="0">
                <a:effectLst/>
              </a:rPr>
              <a:t>: Calculated key performance metrics such as RMSE, MAE, and APE. Additionally, implemented visualizations like time series plots, ACF/PACF plots, and forecast plots with confidence intervals. </a:t>
            </a:r>
          </a:p>
          <a:p>
            <a:r>
              <a:rPr lang="en-US" sz="2800" b="1" u="sng" dirty="0">
                <a:solidFill>
                  <a:srgbClr val="2D5193"/>
                </a:solidFill>
                <a:effectLst/>
              </a:rPr>
              <a:t>Objective</a:t>
            </a:r>
            <a:r>
              <a:rPr lang="en-US" sz="2800" b="0" dirty="0">
                <a:solidFill>
                  <a:srgbClr val="2D5193"/>
                </a:solidFill>
                <a:effectLst/>
              </a:rPr>
              <a:t>: Out-of-Sample Predictions with Confidence Intervals </a:t>
            </a:r>
            <a:endParaRPr lang="en-US" sz="2800" dirty="0">
              <a:effectLst/>
            </a:endParaRPr>
          </a:p>
          <a:p>
            <a:pPr>
              <a:buFont typeface="Arial" panose="020B0604020202020204" pitchFamily="34" charset="0"/>
              <a:buChar char="•"/>
            </a:pPr>
            <a:r>
              <a:rPr lang="en-US" sz="2800" b="1" dirty="0">
                <a:effectLst/>
              </a:rPr>
              <a:t>Accomplishment</a:t>
            </a:r>
            <a:r>
              <a:rPr lang="en-US" sz="2800" dirty="0">
                <a:effectLst/>
              </a:rPr>
              <a:t>: Extended the forecasting ability of the models to predict out-of-sample data and included confidence intervals for these predictions. </a:t>
            </a:r>
          </a:p>
          <a:p>
            <a:r>
              <a:rPr lang="en-US" sz="2800" b="1" u="sng" dirty="0">
                <a:solidFill>
                  <a:srgbClr val="2D5193"/>
                </a:solidFill>
                <a:effectLst/>
              </a:rPr>
              <a:t>Objective</a:t>
            </a:r>
            <a:r>
              <a:rPr lang="en-US" sz="2800" b="0" dirty="0">
                <a:solidFill>
                  <a:srgbClr val="2D5193"/>
                </a:solidFill>
                <a:effectLst/>
              </a:rPr>
              <a:t>: Residual Analysis and Record Keeping </a:t>
            </a:r>
            <a:endParaRPr lang="en-US" sz="2800" dirty="0">
              <a:effectLst/>
            </a:endParaRPr>
          </a:p>
          <a:p>
            <a:endParaRPr lang="en-US" dirty="0"/>
          </a:p>
        </p:txBody>
      </p:sp>
      <p:sp>
        <p:nvSpPr>
          <p:cNvPr id="16" name="Text Placeholder 15">
            <a:extLst>
              <a:ext uri="{FF2B5EF4-FFF2-40B4-BE49-F238E27FC236}">
                <a16:creationId xmlns:a16="http://schemas.microsoft.com/office/drawing/2014/main" id="{C7232E11-A480-4CE9-B9AD-96B7E3A30128}"/>
              </a:ext>
            </a:extLst>
          </p:cNvPr>
          <p:cNvSpPr>
            <a:spLocks noGrp="1"/>
          </p:cNvSpPr>
          <p:nvPr>
            <p:ph type="body" sz="quarter" idx="150"/>
          </p:nvPr>
        </p:nvSpPr>
        <p:spPr/>
        <p:txBody>
          <a:bodyPr/>
          <a:lstStyle/>
          <a:p>
            <a:r>
              <a:rPr lang="en-US" dirty="0"/>
              <a:t>Bellarmine University</a:t>
            </a:r>
          </a:p>
        </p:txBody>
      </p:sp>
      <p:sp>
        <p:nvSpPr>
          <p:cNvPr id="17" name="Text Placeholder 16">
            <a:extLst>
              <a:ext uri="{FF2B5EF4-FFF2-40B4-BE49-F238E27FC236}">
                <a16:creationId xmlns:a16="http://schemas.microsoft.com/office/drawing/2014/main" id="{48D3574B-9CFC-4B83-1C3B-42BD2A74FB76}"/>
              </a:ext>
            </a:extLst>
          </p:cNvPr>
          <p:cNvSpPr>
            <a:spLocks noGrp="1"/>
          </p:cNvSpPr>
          <p:nvPr>
            <p:ph type="body" sz="quarter" idx="151"/>
          </p:nvPr>
        </p:nvSpPr>
        <p:spPr>
          <a:xfrm>
            <a:off x="5932593" y="1864506"/>
            <a:ext cx="31998968" cy="1015663"/>
          </a:xfrm>
        </p:spPr>
        <p:txBody>
          <a:bodyPr/>
          <a:lstStyle/>
          <a:p>
            <a:r>
              <a:rPr lang="en-US" dirty="0"/>
              <a:t>Jalin Roberts | Dr. Robert Kelley</a:t>
            </a:r>
          </a:p>
        </p:txBody>
      </p:sp>
      <p:sp>
        <p:nvSpPr>
          <p:cNvPr id="18" name="Text Placeholder 17">
            <a:extLst>
              <a:ext uri="{FF2B5EF4-FFF2-40B4-BE49-F238E27FC236}">
                <a16:creationId xmlns:a16="http://schemas.microsoft.com/office/drawing/2014/main" id="{9D21321E-1878-CD40-4AA6-3764E797EE11}"/>
              </a:ext>
            </a:extLst>
          </p:cNvPr>
          <p:cNvSpPr>
            <a:spLocks noGrp="1"/>
          </p:cNvSpPr>
          <p:nvPr>
            <p:ph type="body" sz="quarter" idx="153"/>
          </p:nvPr>
        </p:nvSpPr>
        <p:spPr>
          <a:xfrm>
            <a:off x="5932593" y="389601"/>
            <a:ext cx="31998968" cy="1446550"/>
          </a:xfrm>
        </p:spPr>
        <p:txBody>
          <a:bodyPr/>
          <a:lstStyle/>
          <a:p>
            <a:r>
              <a:rPr lang="en-US" dirty="0"/>
              <a:t>Forecasting Adjusted Closing Price Utilizing ARIMA</a:t>
            </a:r>
          </a:p>
        </p:txBody>
      </p:sp>
      <p:pic>
        <p:nvPicPr>
          <p:cNvPr id="19" name="Picture 18" descr="A close-up of a computer screen&#10;&#10;Description automatically generated">
            <a:extLst>
              <a:ext uri="{FF2B5EF4-FFF2-40B4-BE49-F238E27FC236}">
                <a16:creationId xmlns:a16="http://schemas.microsoft.com/office/drawing/2014/main" id="{D3108D63-1260-F3E3-7BB6-6099B64DA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908" y="11549618"/>
            <a:ext cx="9600343" cy="6020629"/>
          </a:xfrm>
          <a:prstGeom prst="rect">
            <a:avLst/>
          </a:prstGeom>
        </p:spPr>
      </p:pic>
      <p:pic>
        <p:nvPicPr>
          <p:cNvPr id="20" name="Picture 19" descr="A screen shot of a computer&#10;&#10;Description automatically generated">
            <a:extLst>
              <a:ext uri="{FF2B5EF4-FFF2-40B4-BE49-F238E27FC236}">
                <a16:creationId xmlns:a16="http://schemas.microsoft.com/office/drawing/2014/main" id="{655FDBF6-4FD7-74B6-29A0-AF47BD658D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14883" y="24242403"/>
            <a:ext cx="8439709" cy="6344332"/>
          </a:xfrm>
          <a:prstGeom prst="rect">
            <a:avLst/>
          </a:prstGeom>
        </p:spPr>
      </p:pic>
      <p:pic>
        <p:nvPicPr>
          <p:cNvPr id="22" name="Picture 21" descr="A graph with red lines&#10;&#10;Description automatically generated">
            <a:extLst>
              <a:ext uri="{FF2B5EF4-FFF2-40B4-BE49-F238E27FC236}">
                <a16:creationId xmlns:a16="http://schemas.microsoft.com/office/drawing/2014/main" id="{9E007DA8-7FE9-8F48-86C6-C8C3FBB882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87914" y="4697007"/>
            <a:ext cx="20548428" cy="5837281"/>
          </a:xfrm>
          <a:prstGeom prst="rect">
            <a:avLst/>
          </a:prstGeom>
        </p:spPr>
      </p:pic>
      <p:pic>
        <p:nvPicPr>
          <p:cNvPr id="23" name="Picture 22" descr="A graph of a number of colored lines&#10;&#10;Description automatically generated with medium confidence">
            <a:extLst>
              <a:ext uri="{FF2B5EF4-FFF2-40B4-BE49-F238E27FC236}">
                <a16:creationId xmlns:a16="http://schemas.microsoft.com/office/drawing/2014/main" id="{136A3304-C444-AF52-98C5-9C0C0B4ED7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15753" y="10564695"/>
            <a:ext cx="20520589" cy="5982136"/>
          </a:xfrm>
          <a:prstGeom prst="rect">
            <a:avLst/>
          </a:prstGeom>
        </p:spPr>
      </p:pic>
    </p:spTree>
    <p:extLst>
      <p:ext uri="{BB962C8B-B14F-4D97-AF65-F5344CB8AC3E}">
        <p14:creationId xmlns:p14="http://schemas.microsoft.com/office/powerpoint/2010/main" val="531086080"/>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rifold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1281</TotalTime>
  <Words>1299</Words>
  <Application>Microsoft Macintosh PowerPoint</Application>
  <PresentationFormat>Custom</PresentationFormat>
  <Paragraphs>80</Paragraphs>
  <Slides>1</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vt:i4>
      </vt:variant>
    </vt:vector>
  </HeadingPairs>
  <TitlesOfParts>
    <vt:vector size="11" baseType="lpstr">
      <vt:lpstr>Arial</vt:lpstr>
      <vt:lpstr>Arial Black</vt:lpstr>
      <vt:lpstr>Calibri</vt:lpstr>
      <vt:lpstr>Times New Roman</vt:lpstr>
      <vt:lpstr>Trebuchet MS</vt:lpstr>
      <vt:lpstr>Wingdings</vt:lpstr>
      <vt:lpstr>36x48-Template-V2b</vt:lpstr>
      <vt:lpstr>Without Quick Guides</vt:lpstr>
      <vt:lpstr>Classic 3 Columns</vt:lpstr>
      <vt:lpstr>Trifold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Jalin T. Roberts</cp:lastModifiedBy>
  <cp:revision>80</cp:revision>
  <cp:lastPrinted>2015-06-29T17:31:11Z</cp:lastPrinted>
  <dcterms:created xsi:type="dcterms:W3CDTF">2012-02-03T19:11:35Z</dcterms:created>
  <dcterms:modified xsi:type="dcterms:W3CDTF">2024-03-12T13:50:18Z</dcterms:modified>
</cp:coreProperties>
</file>